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027" r:id="rId3"/>
    <p:sldId id="1028" r:id="rId4"/>
    <p:sldId id="1029" r:id="rId5"/>
    <p:sldId id="1018" r:id="rId6"/>
    <p:sldId id="1020" r:id="rId7"/>
    <p:sldId id="1030" r:id="rId8"/>
    <p:sldId id="1031" r:id="rId9"/>
    <p:sldId id="1032"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4</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读写专项提优</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79DE9831-8047-DA09-A915-8856137D7F4C}"/>
              </a:ext>
            </a:extLst>
          </p:cNvPr>
          <p:cNvGraphicFramePr>
            <a:graphicFrameLocks noGrp="1"/>
          </p:cNvGraphicFramePr>
          <p:nvPr>
            <p:extLst>
              <p:ext uri="{D42A27DB-BD31-4B8C-83A1-F6EECF244321}">
                <p14:modId xmlns:p14="http://schemas.microsoft.com/office/powerpoint/2010/main" val="1577470334"/>
              </p:ext>
            </p:extLst>
          </p:nvPr>
        </p:nvGraphicFramePr>
        <p:xfrm>
          <a:off x="334566" y="2383384"/>
          <a:ext cx="11521280" cy="3803904"/>
        </p:xfrm>
        <a:graphic>
          <a:graphicData uri="http://schemas.openxmlformats.org/drawingml/2006/table">
            <a:tbl>
              <a:tblPr firstRow="1" firstCol="1" bandRow="1"/>
              <a:tblGrid>
                <a:gridCol w="11521280">
                  <a:extLst>
                    <a:ext uri="{9D8B030D-6E8A-4147-A177-3AD203B41FA5}">
                      <a16:colId xmlns:a16="http://schemas.microsoft.com/office/drawing/2014/main" val="3145283163"/>
                    </a:ext>
                  </a:extLst>
                </a:gridCol>
              </a:tblGrid>
              <a:tr h="406492">
                <a:tc>
                  <a:txBody>
                    <a:bodyPr/>
                    <a:lstStyle/>
                    <a:p>
                      <a:pPr algn="ctr" hangingPunct="0">
                        <a:lnSpc>
                          <a:spcPct val="130000"/>
                        </a:lnSpc>
                        <a:buNone/>
                        <a:tabLst>
                          <a:tab pos="4231005" algn="l"/>
                          <a:tab pos="8191500"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Ways</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celebrating</a:t>
                      </a:r>
                      <a:r>
                        <a:rPr lang="en-US"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14221217"/>
                  </a:ext>
                </a:extLst>
              </a:tr>
              <a:tr h="3121900">
                <a:tc>
                  <a:txBody>
                    <a:bodyPr/>
                    <a:lstStyle/>
                    <a:p>
                      <a:pPr algn="ctr" hangingPunct="0">
                        <a:lnSpc>
                          <a:spcPct val="130000"/>
                        </a:lnSpc>
                        <a:buNone/>
                        <a:tabLst>
                          <a:tab pos="4231005" algn="l"/>
                          <a:tab pos="8191500" algn="l"/>
                        </a:tabLs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Traditional</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ways</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tabLst>
                          <a:tab pos="4231005" algn="l"/>
                          <a:tab pos="8191500" algn="l"/>
                        </a:tabLst>
                      </a:pP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 sweep away dust</a:t>
                      </a:r>
                      <a:r>
                        <a:rPr lang="zh-CN" sz="2400" spc="-100" baseline="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灰尘</a:t>
                      </a:r>
                      <a:r>
                        <a:rPr lang="zh-CN" sz="2400" spc="-100" baseline="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 throw away old useless</a:t>
                      </a:r>
                      <a:r>
                        <a:rPr lang="en-US" sz="2400" spc="-100" baseline="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things to sweep away bad luck</a:t>
                      </a:r>
                      <a:r>
                        <a:rPr lang="en-US" sz="2400" spc="-100" baseline="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spc="-100" baseline="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tabLst>
                          <a:tab pos="4231005" algn="l"/>
                          <a:tab pos="819150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 also decorate</a:t>
                      </a:r>
                      <a:r>
                        <a:rPr lang="zh-CN" sz="24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装饰</a:t>
                      </a:r>
                      <a:r>
                        <a:rPr lang="zh-CN" sz="24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their houses with Spring Festival couplets</a:t>
                      </a:r>
                      <a:r>
                        <a:rPr lang="zh-CN" sz="24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春联</a:t>
                      </a:r>
                      <a:r>
                        <a:rPr lang="zh-CN" sz="2400" dirty="0" smtClea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kumimoji="0" lang="zh-CN" altLang="zh-CN" sz="2400" b="0" i="0" u="none" strike="noStrike" kern="1200" cap="none" spc="0" normalizeH="0" baseline="0" noProof="0" dirty="0" smtClean="0">
                          <a:ln>
                            <a:noFill/>
                          </a:ln>
                          <a:solidFill>
                            <a:schemeClr val="tx1"/>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lang="en-US" sz="2400" dirty="0" smtClean="0">
                          <a:solidFill>
                            <a:srgbClr val="000000"/>
                          </a:solidFill>
                          <a:effectLst/>
                          <a:latin typeface="+mn-ea"/>
                          <a:ea typeface="+mn-ea"/>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red lanterns and red paper cuts</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tabLst>
                          <a:tab pos="4231005" algn="l"/>
                          <a:tab pos="819150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 have a big reunion</a:t>
                      </a:r>
                      <a:r>
                        <a:rPr lang="zh-CN" sz="24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团圆</a:t>
                      </a:r>
                      <a:r>
                        <a:rPr lang="zh-CN" sz="24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dinner on the New Year’s Eve</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buNone/>
                        <a:tabLst>
                          <a:tab pos="4231005" algn="l"/>
                          <a:tab pos="8191500" algn="l"/>
                        </a:tabLs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20</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 people watch CCTV’s Spring Festival Gala</a:t>
                      </a:r>
                      <a:r>
                        <a:rPr lang="zh-CN" sz="240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春晚</a:t>
                      </a:r>
                      <a:r>
                        <a:rPr lang="zh-CN" sz="2400" dirty="0" smtClea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kumimoji="0" lang="zh-CN" altLang="zh-CN" sz="2400" b="0" i="0" u="none" strike="noStrike" kern="1200" cap="none" spc="0" normalizeH="0" baseline="0" noProof="0" dirty="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lang="en-US"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 people set off firecrackers</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966" marR="369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34843440"/>
                  </a:ext>
                </a:extLst>
              </a:tr>
            </a:tbl>
          </a:graphicData>
        </a:graphic>
      </p:graphicFrame>
      <p:sp>
        <p:nvSpPr>
          <p:cNvPr id="3"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718574"/>
            <a:ext cx="11485848" cy="1532727"/>
          </a:xfrm>
        </p:spPr>
        <p:txBody>
          <a:bodyPr/>
          <a:lstStyle/>
          <a:p>
            <a:pPr hangingPunct="0">
              <a:lnSpc>
                <a:spcPct val="130000"/>
              </a:lnSpc>
              <a:tabLst>
                <a:tab pos="2690813" algn="l"/>
                <a:tab pos="8191500" algn="l"/>
              </a:tabLst>
            </a:pP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a:t>
            </a:r>
            <a:r>
              <a:rPr lang="en-US"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根据短文内容</a:t>
            </a:r>
            <a:r>
              <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lnSpc>
                <a:spcPct val="130000"/>
              </a:lnSpc>
              <a:tabLst>
                <a:tab pos="4231005" algn="l"/>
                <a:tab pos="8191500" algn="l"/>
              </a:tabLst>
            </a:pP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 New Year, also known as the Spring Festival, is </a:t>
            </a:r>
            <a:r>
              <a:rPr lang="en-US" altLang="zh-CN" sz="24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most </a:t>
            </a:r>
            <a:r>
              <a:rPr lang="en-US"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 festival for Chinese people. People celebrate it in different ways</a:t>
            </a:r>
            <a:r>
              <a:rPr lang="en-US" altLang="zh-CN" sz="24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346C0AEC-160E-C18A-33E5-EEDE3315F6D9}"/>
              </a:ext>
            </a:extLst>
          </p:cNvPr>
          <p:cNvPicPr>
            <a:picLocks noChangeAspect="1"/>
          </p:cNvPicPr>
          <p:nvPr/>
        </p:nvPicPr>
        <p:blipFill>
          <a:blip r:embed="rId2"/>
          <a:stretch>
            <a:fillRect/>
          </a:stretch>
        </p:blipFill>
        <p:spPr>
          <a:xfrm>
            <a:off x="1028270" y="811723"/>
            <a:ext cx="2042600" cy="338899"/>
          </a:xfrm>
          <a:prstGeom prst="rect">
            <a:avLst/>
          </a:prstGeom>
        </p:spPr>
      </p:pic>
    </p:spTree>
    <p:extLst>
      <p:ext uri="{BB962C8B-B14F-4D97-AF65-F5344CB8AC3E}">
        <p14:creationId xmlns:p14="http://schemas.microsoft.com/office/powerpoint/2010/main" val="21898252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BCC38B1B-1830-345A-290C-C1E58847D616}"/>
              </a:ext>
            </a:extLst>
          </p:cNvPr>
          <p:cNvGraphicFramePr>
            <a:graphicFrameLocks noGrp="1"/>
          </p:cNvGraphicFramePr>
          <p:nvPr>
            <p:extLst>
              <p:ext uri="{D42A27DB-BD31-4B8C-83A1-F6EECF244321}">
                <p14:modId xmlns:p14="http://schemas.microsoft.com/office/powerpoint/2010/main" val="10212711"/>
              </p:ext>
            </p:extLst>
          </p:nvPr>
        </p:nvGraphicFramePr>
        <p:xfrm>
          <a:off x="334566" y="1052736"/>
          <a:ext cx="11521280" cy="4853694"/>
        </p:xfrm>
        <a:graphic>
          <a:graphicData uri="http://schemas.openxmlformats.org/drawingml/2006/table">
            <a:tbl>
              <a:tblPr firstRow="1" firstCol="1" bandRow="1"/>
              <a:tblGrid>
                <a:gridCol w="11521280">
                  <a:extLst>
                    <a:ext uri="{9D8B030D-6E8A-4147-A177-3AD203B41FA5}">
                      <a16:colId xmlns:a16="http://schemas.microsoft.com/office/drawing/2014/main" val="1634274794"/>
                    </a:ext>
                  </a:extLst>
                </a:gridCol>
              </a:tblGrid>
              <a:tr h="312349">
                <a:tc>
                  <a:txBody>
                    <a:bodyPr/>
                    <a:lstStyle/>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Ways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celebrating</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Year</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15836937"/>
                  </a:ext>
                </a:extLst>
              </a:tr>
              <a:tr h="4213614">
                <a:tc>
                  <a:txBody>
                    <a:bodyPr/>
                    <a:lstStyle/>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Trends</a:t>
                      </a:r>
                      <a:r>
                        <a:rPr lang="zh-CN" altLang="en-US" sz="2800">
                          <a:solidFill>
                            <a:srgbClr val="000000"/>
                          </a:solidFill>
                          <a:effectLst/>
                          <a:latin typeface="Times New Roman" panose="02020603050405020304" pitchFamily="18" charset="0"/>
                          <a:ea typeface="宋体" panose="02010600030101010101" pitchFamily="2" charset="-122"/>
                        </a:rPr>
                        <a:t>（</a:t>
                      </a:r>
                      <a:r>
                        <a:rPr lang="zh-CN" alt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趋势</a:t>
                      </a:r>
                      <a:r>
                        <a:rPr lang="zh-CN" altLang="en-US" sz="2800">
                          <a:solidFill>
                            <a:srgbClr val="000000"/>
                          </a:solidFill>
                          <a:effectLst/>
                          <a:latin typeface="Times New Roman" panose="02020603050405020304" pitchFamily="18" charset="0"/>
                          <a:ea typeface="宋体" panose="02010600030101010101" pitchFamily="2" charset="-122"/>
                        </a:rPr>
                        <a:t>）</a:t>
                      </a:r>
                      <a:endParaRPr lang="zh-CN" alt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More and more families have reunion dinner at a restaurant</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Many young people organize</a:t>
                      </a:r>
                      <a:r>
                        <a:rPr lang="zh-CN" altLang="en-US" sz="2800">
                          <a:solidFill>
                            <a:srgbClr val="000000"/>
                          </a:solidFill>
                          <a:effectLst/>
                          <a:latin typeface="Times New Roman" panose="02020603050405020304" pitchFamily="18" charset="0"/>
                          <a:ea typeface="宋体" panose="02010600030101010101" pitchFamily="2" charset="-122"/>
                        </a:rPr>
                        <a:t>（</a:t>
                      </a:r>
                      <a:r>
                        <a:rPr lang="zh-CN" alt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组织</a:t>
                      </a:r>
                      <a:r>
                        <a:rPr lang="zh-CN" altLang="en-US" sz="2800">
                          <a:solidFill>
                            <a:srgbClr val="000000"/>
                          </a:solidFill>
                          <a:effectLst/>
                          <a:latin typeface="Times New Roman" panose="02020603050405020304" pitchFamily="18" charset="0"/>
                          <a:ea typeface="宋体" panose="02010600030101010101" pitchFamily="2" charset="-122"/>
                        </a:rPr>
                        <a:t>）</a:t>
                      </a:r>
                      <a:r>
                        <a:rPr lang="zh-CN" alt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personal activities, like chatting with a group of friends online or singing at KTV together</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Fewer and fewer people set off firecrackers or fireworks</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People choose to travel during the holiday</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966" marR="369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9714473"/>
                  </a:ext>
                </a:extLst>
              </a:tr>
            </a:tbl>
          </a:graphicData>
        </a:graphic>
      </p:graphicFrame>
    </p:spTree>
    <p:extLst>
      <p:ext uri="{BB962C8B-B14F-4D97-AF65-F5344CB8AC3E}">
        <p14:creationId xmlns:p14="http://schemas.microsoft.com/office/powerpoint/2010/main" val="1563264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34724-692E-586D-4CDB-3DE09F28AAEF}"/>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B8965D59-A68B-0430-30C0-E9E977D40F8F}"/>
              </a:ext>
            </a:extLst>
          </p:cNvPr>
          <p:cNvSpPr>
            <a:spLocks noGrp="1"/>
          </p:cNvSpPr>
          <p:nvPr>
            <p:ph idx="1"/>
          </p:nvPr>
        </p:nvSpPr>
        <p:spPr>
          <a:xfrm>
            <a:off x="360854" y="1268760"/>
            <a:ext cx="11485848" cy="260019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sweep away dust to sweep away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good luck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bad luck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bad weather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965386" y="1388910"/>
            <a:ext cx="444352" cy="523220"/>
          </a:xfrm>
          <a:prstGeom prst="rect">
            <a:avLst/>
          </a:prstGeom>
        </p:spPr>
        <p:txBody>
          <a:bodyPr wrap="none">
            <a:spAutoFit/>
          </a:bodyPr>
          <a:lstStyle/>
          <a:p>
            <a:r>
              <a:rPr lang="en-US" altLang="zh-CN">
                <a:cs typeface="Times New Roman" panose="02020603050405020304" pitchFamily="18" charset="0"/>
              </a:rPr>
              <a:t>A</a:t>
            </a:r>
            <a:endParaRPr lang="zh-CN" altLang="en-US"/>
          </a:p>
        </p:txBody>
      </p:sp>
      <p:sp>
        <p:nvSpPr>
          <p:cNvPr id="4" name="内容占位符 1"/>
          <p:cNvSpPr txBox="1">
            <a:spLocks/>
          </p:cNvSpPr>
          <p:nvPr/>
        </p:nvSpPr>
        <p:spPr bwMode="auto">
          <a:xfrm>
            <a:off x="586022" y="3772393"/>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由左边表格第一段可知，人们扫灰尘、扔掉无用的东西是为了扫除霉运，故选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1534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980728"/>
            <a:ext cx="11485848" cy="2031325"/>
          </a:xfrm>
        </p:spPr>
        <p:txBody>
          <a:bodyPr/>
          <a:lstStyle/>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Chinese New Year’s Eve, the Spring Festival Gala begins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586022" y="282691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由左边表格最后一段可知，春晚于晚上八点播出，故选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8134" y="1100878"/>
            <a:ext cx="444352" cy="523220"/>
          </a:xfrm>
          <a:prstGeom prst="rect">
            <a:avLst/>
          </a:prstGeom>
        </p:spPr>
        <p:txBody>
          <a:bodyPr wrap="none">
            <a:spAutoFit/>
          </a:bodyPr>
          <a:lstStyle/>
          <a:p>
            <a:r>
              <a:rPr lang="en-US" altLang="zh-CN"/>
              <a:t>C</a:t>
            </a:r>
            <a:endParaRPr lang="zh-CN" altLang="en-US"/>
          </a:p>
        </p:txBody>
      </p:sp>
      <p:sp>
        <p:nvSpPr>
          <p:cNvPr id="5" name="内容占位符 1">
            <a:extLst>
              <a:ext uri="{FF2B5EF4-FFF2-40B4-BE49-F238E27FC236}">
                <a16:creationId xmlns:a16="http://schemas.microsoft.com/office/drawing/2014/main" id="{31D405BF-F196-6DCE-CD97-3E2F2FCC2E2B}"/>
              </a:ext>
            </a:extLst>
          </p:cNvPr>
          <p:cNvSpPr txBox="1">
            <a:spLocks/>
          </p:cNvSpPr>
          <p:nvPr/>
        </p:nvSpPr>
        <p:spPr bwMode="auto">
          <a:xfrm>
            <a:off x="360854" y="3435950"/>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do more and more people have reunion dinner nowadays?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home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 restaurant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KTV</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3"/>
          <p:cNvSpPr txBox="1">
            <a:spLocks/>
          </p:cNvSpPr>
          <p:nvPr/>
        </p:nvSpPr>
        <p:spPr bwMode="auto">
          <a:xfrm>
            <a:off x="586022" y="4672056"/>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由右边表格第一段可知，越来越多的家庭在饭店吃团圆饭，故选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74012" y="355610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上分攻略.eps">
            <a:extLst>
              <a:ext uri="{FF2B5EF4-FFF2-40B4-BE49-F238E27FC236}">
                <a16:creationId xmlns:a16="http://schemas.microsoft.com/office/drawing/2014/main" id="{00DA57B4-36BB-9B65-04D5-D27C3E1FBCAA}"/>
              </a:ext>
            </a:extLst>
          </p:cNvPr>
          <p:cNvPicPr>
            <a:picLocks noChangeAspect="1"/>
          </p:cNvPicPr>
          <p:nvPr/>
        </p:nvPicPr>
        <p:blipFill>
          <a:blip r:embed="rId2"/>
          <a:stretch>
            <a:fillRect/>
          </a:stretch>
        </p:blipFill>
        <p:spPr>
          <a:xfrm>
            <a:off x="7699526" y="1498422"/>
            <a:ext cx="4078168" cy="1915591"/>
          </a:xfrm>
          <a:prstGeom prst="rect">
            <a:avLst/>
          </a:prstGeom>
        </p:spPr>
      </p:pic>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764704"/>
            <a:ext cx="11485848" cy="4616648"/>
          </a:xfrm>
        </p:spPr>
        <p:txBody>
          <a:bodyPr/>
          <a:lstStyle/>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is true about the new trends of celebrating Chinese New Year?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All the families watch lion dances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More and more people set off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fireworks</a:t>
            </a:r>
          </a:p>
          <a:p>
            <a:pPr indent="1799590"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public places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People choose to go travelling during Chinese New Year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E8A07B69-BCCF-CE63-D158-5F10F1E519F1}"/>
              </a:ext>
            </a:extLst>
          </p:cNvPr>
          <p:cNvSpPr txBox="1">
            <a:spLocks/>
          </p:cNvSpPr>
          <p:nvPr/>
        </p:nvSpPr>
        <p:spPr bwMode="auto">
          <a:xfrm>
            <a:off x="7987558" y="1847998"/>
            <a:ext cx="3790136"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《上分攻略》电子书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P2</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有本题阅读技巧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txBox="1">
            <a:spLocks/>
          </p:cNvSpPr>
          <p:nvPr/>
        </p:nvSpPr>
        <p:spPr bwMode="auto">
          <a:xfrm>
            <a:off x="586022" y="5239838"/>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由右边表格最后一段可知，人们选择在春节假期旅游，故选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48134" y="888942"/>
            <a:ext cx="444352" cy="523220"/>
          </a:xfrm>
          <a:prstGeom prst="rect">
            <a:avLst/>
          </a:prstGeom>
        </p:spPr>
        <p:txBody>
          <a:bodyPr wrap="none">
            <a:spAutoFit/>
          </a:bodyPr>
          <a:lstStyle/>
          <a:p>
            <a:r>
              <a:rPr lang="en-US" altLang="zh-CN" smtClean="0"/>
              <a:t>D</a:t>
            </a:r>
            <a:endParaRPr lang="zh-CN" altLang="en-US"/>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91DC2A7-DF9A-4ABA-EB3D-2CD3E1AD5073}"/>
              </a:ext>
            </a:extLst>
          </p:cNvPr>
          <p:cNvSpPr>
            <a:spLocks noGrp="1"/>
          </p:cNvSpPr>
          <p:nvPr>
            <p:ph idx="1"/>
          </p:nvPr>
        </p:nvSpPr>
        <p:spPr>
          <a:xfrm>
            <a:off x="360854" y="1484784"/>
            <a:ext cx="11485848" cy="324217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书面表达。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春节是中国重要的节日之一，在春节你都做什么呢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love the Spring Festival”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为题，写一篇短文，不少于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参考词汇：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传统的，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 off fireworks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放烟花，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lucky money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压岁钱，</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 reunion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家庭团聚。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1139984"/>
            <a:ext cx="11485848" cy="4539191"/>
          </a:xfrm>
        </p:spPr>
        <p:txBody>
          <a:bodyPr/>
          <a:lstStyle/>
          <a:p>
            <a:r>
              <a:rPr lang="en-US" altLang="zh-CN"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a:p>
        </p:txBody>
      </p:sp>
      <p:sp>
        <p:nvSpPr>
          <p:cNvPr id="3" name="内容占位符 5"/>
          <p:cNvSpPr txBox="1">
            <a:spLocks/>
          </p:cNvSpPr>
          <p:nvPr/>
        </p:nvSpPr>
        <p:spPr bwMode="auto">
          <a:xfrm>
            <a:off x="378106" y="1096854"/>
            <a:ext cx="11261716"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love the Spring Festival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favourite festival is the Spring Festival.It usually comes in January or February.During this festival, families get together to eat dumplings and watch the Spring Festival Gala.Children receive lucky money in red packets.I love it because I can wear new clothes and set off fireworks with my cousins.The Spring Festival makes me feel warm and happy</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52C12C84-2B3C-3A47-8229-BF21F1D984D2}"/>
              </a:ext>
            </a:extLst>
          </p:cNvPr>
          <p:cNvSpPr/>
          <p:nvPr/>
        </p:nvSpPr>
        <p:spPr bwMode="auto">
          <a:xfrm>
            <a:off x="360854" y="917296"/>
            <a:ext cx="11485848" cy="4803216"/>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p>
        </p:txBody>
      </p:sp>
      <p:pic>
        <p:nvPicPr>
          <p:cNvPr id="4" name="图片 3">
            <a:extLst>
              <a:ext uri="{FF2B5EF4-FFF2-40B4-BE49-F238E27FC236}">
                <a16:creationId xmlns:a16="http://schemas.microsoft.com/office/drawing/2014/main" id="{494B67A5-5C47-2445-1ED1-FA6883BA443E}"/>
              </a:ext>
            </a:extLst>
          </p:cNvPr>
          <p:cNvPicPr>
            <a:picLocks noChangeAspect="1"/>
          </p:cNvPicPr>
          <p:nvPr/>
        </p:nvPicPr>
        <p:blipFill>
          <a:blip r:embed="rId2"/>
          <a:stretch>
            <a:fillRect/>
          </a:stretch>
        </p:blipFill>
        <p:spPr>
          <a:xfrm>
            <a:off x="281609" y="897630"/>
            <a:ext cx="1853157" cy="547356"/>
          </a:xfrm>
          <a:prstGeom prst="rect">
            <a:avLst/>
          </a:prstGeom>
        </p:spPr>
      </p:pic>
      <p:sp>
        <p:nvSpPr>
          <p:cNvPr id="5" name="内容占位符 4"/>
          <p:cNvSpPr>
            <a:spLocks noGrp="1"/>
          </p:cNvSpPr>
          <p:nvPr>
            <p:ph idx="1"/>
          </p:nvPr>
        </p:nvSpPr>
        <p:spPr>
          <a:xfrm>
            <a:off x="360854" y="1427028"/>
            <a:ext cx="11485848" cy="4293483"/>
          </a:xfrm>
        </p:spPr>
        <p:txBody>
          <a:bodyPr/>
          <a:lstStyle/>
          <a:p>
            <a:pPr algn="ctr" hangingPunct="0">
              <a:spcAft>
                <a:spcPts val="0"/>
              </a:spcAft>
            </a:pPr>
            <a:r>
              <a:rPr lang="zh-CN" altLang="zh-CN" sz="2600" b="1">
                <a:latin typeface="Times New Roman" panose="02020603050405020304" pitchFamily="18" charset="0"/>
                <a:ea typeface="黑体" panose="02010609060101010101" pitchFamily="49" charset="-122"/>
                <a:cs typeface="Times New Roman" panose="02020603050405020304" pitchFamily="18" charset="0"/>
              </a:rPr>
              <a:t>描述节日的写作方法</a:t>
            </a:r>
            <a:endParaRPr lang="zh-CN" altLang="zh-CN" sz="26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600" b="1">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b="1">
                <a:latin typeface="Times New Roman" panose="02020603050405020304" pitchFamily="18" charset="0"/>
                <a:ea typeface="楷体" panose="02010609060101010101" pitchFamily="49" charset="-122"/>
                <a:cs typeface="Times New Roman" panose="02020603050405020304" pitchFamily="18" charset="0"/>
              </a:rPr>
              <a:t> </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写作思路</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宋体" panose="02010600030101010101" pitchFamily="2" charset="-122"/>
                <a:cs typeface="宋体" panose="02010600030101010101" pitchFamily="2" charset="-122"/>
              </a:rPr>
              <a:t>①</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节日定位</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强调春节的核心意义</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家庭团聚</a:t>
            </a:r>
            <a:r>
              <a:rPr lang="en-US"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辞旧迎新</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宋体" panose="02010600030101010101" pitchFamily="2" charset="-122"/>
                <a:cs typeface="宋体" panose="02010600030101010101" pitchFamily="2" charset="-122"/>
              </a:rPr>
              <a:t>②</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时间轴展开</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节前准备 </a:t>
            </a:r>
            <a:r>
              <a:rPr lang="en-US" altLang="zh-CN" sz="2600" b="1">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600" b="1">
                <a:latin typeface="Times New Roman" panose="02020603050405020304" pitchFamily="18" charset="0"/>
                <a:ea typeface="楷体" panose="02010609060101010101" pitchFamily="49" charset="-122"/>
                <a:cs typeface="Times New Roman" panose="02020603050405020304" pitchFamily="18" charset="0"/>
              </a:rPr>
              <a:t> </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除夕活动 </a:t>
            </a:r>
            <a:r>
              <a:rPr lang="en-US" altLang="zh-CN" sz="2600" b="1">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600" b="1">
                <a:latin typeface="Times New Roman" panose="02020603050405020304" pitchFamily="18" charset="0"/>
                <a:ea typeface="楷体" panose="02010609060101010101" pitchFamily="49" charset="-122"/>
                <a:cs typeface="Times New Roman" panose="02020603050405020304" pitchFamily="18" charset="0"/>
              </a:rPr>
              <a:t> </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节日高潮 </a:t>
            </a:r>
            <a:r>
              <a:rPr lang="en-US" altLang="zh-CN" sz="2600" b="1">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600" b="1">
                <a:latin typeface="Times New Roman" panose="02020603050405020304" pitchFamily="18" charset="0"/>
                <a:ea typeface="楷体" panose="02010609060101010101" pitchFamily="49" charset="-122"/>
                <a:cs typeface="Times New Roman" panose="02020603050405020304" pitchFamily="18" charset="0"/>
              </a:rPr>
              <a:t> </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节后感受</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宋体" panose="02010600030101010101" pitchFamily="2" charset="-122"/>
                <a:cs typeface="宋体" panose="02010600030101010101" pitchFamily="2" charset="-122"/>
              </a:rPr>
              <a:t>③</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文化细节</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选取</a:t>
            </a:r>
            <a:r>
              <a:rPr lang="en-US" altLang="zh-CN" sz="2600" b="1">
                <a:latin typeface="Times New Roman" panose="02020603050405020304" pitchFamily="18" charset="0"/>
                <a:ea typeface="宋体" panose="02010600030101010101" pitchFamily="2" charset="-122"/>
                <a:cs typeface="Times New Roman" panose="02020603050405020304" pitchFamily="18" charset="0"/>
              </a:rPr>
              <a:t>3</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至</a:t>
            </a:r>
            <a:r>
              <a:rPr lang="en-US" altLang="zh-CN" sz="2600" b="1">
                <a:latin typeface="Times New Roman" panose="02020603050405020304" pitchFamily="18" charset="0"/>
                <a:ea typeface="宋体" panose="02010600030101010101" pitchFamily="2" charset="-122"/>
                <a:cs typeface="Times New Roman" panose="02020603050405020304" pitchFamily="18" charset="0"/>
              </a:rPr>
              <a:t>4</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个典型习俗</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如贴春联、吃年夜饭、收红包、舞舞狮</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宋体" panose="02010600030101010101" pitchFamily="2" charset="-122"/>
                <a:cs typeface="宋体" panose="02010600030101010101" pitchFamily="2" charset="-122"/>
              </a:rPr>
              <a:t>④</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情感表达</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通过感官描写传递节日氛围</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爆竹声、饺子香、红色视觉</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600" b="1">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b="1">
                <a:latin typeface="Times New Roman" panose="02020603050405020304" pitchFamily="18" charset="0"/>
                <a:ea typeface="楷体" panose="02010609060101010101" pitchFamily="49" charset="-122"/>
                <a:cs typeface="Times New Roman" panose="02020603050405020304" pitchFamily="18" charset="0"/>
              </a:rPr>
              <a:t> </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结构框架</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宋体" panose="02010600030101010101" pitchFamily="2" charset="-122"/>
                <a:cs typeface="宋体" panose="02010600030101010101" pitchFamily="2" charset="-122"/>
              </a:rPr>
              <a:t>①</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开头</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en-US" altLang="zh-CN" sz="2600" b="1">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b="1">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句</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直接点题</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总体印象</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宋体" panose="02010600030101010101" pitchFamily="2" charset="-122"/>
                <a:cs typeface="宋体" panose="02010600030101010101" pitchFamily="2" charset="-122"/>
              </a:rPr>
              <a:t>②</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主体</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en-US" altLang="zh-CN" sz="2600" b="1">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b="1">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a:latin typeface="Times New Roman" panose="02020603050405020304" pitchFamily="18" charset="0"/>
                <a:ea typeface="宋体" panose="02010600030101010101" pitchFamily="2" charset="-122"/>
                <a:cs typeface="Times New Roman" panose="02020603050405020304" pitchFamily="18" charset="0"/>
              </a:rPr>
              <a:t>5</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句</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准备活动</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年夜饭</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庆祝活动</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宋体" panose="02010600030101010101" pitchFamily="2" charset="-122"/>
                <a:cs typeface="宋体" panose="02010600030101010101" pitchFamily="2" charset="-122"/>
              </a:rPr>
              <a:t>③</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结尾</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en-US" altLang="zh-CN" sz="2600" b="1">
                <a:latin typeface="Times New Roman" panose="02020603050405020304" pitchFamily="18" charset="0"/>
                <a:ea typeface="宋体" panose="02010600030101010101" pitchFamily="2" charset="-122"/>
                <a:cs typeface="Times New Roman" panose="02020603050405020304" pitchFamily="18" charset="0"/>
              </a:rPr>
              <a:t>1</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a:latin typeface="Times New Roman" panose="02020603050405020304" pitchFamily="18" charset="0"/>
                <a:ea typeface="宋体" panose="02010600030101010101" pitchFamily="2" charset="-122"/>
                <a:cs typeface="Times New Roman" panose="02020603050405020304" pitchFamily="18" charset="0"/>
              </a:rPr>
              <a:t>2</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句</a:t>
            </a:r>
            <a:r>
              <a:rPr lang="zh-CN" altLang="zh-CN" sz="2600" b="1">
                <a:latin typeface="Times New Roman" panose="02020603050405020304" pitchFamily="18" charset="0"/>
                <a:ea typeface="宋体" panose="02010600030101010101" pitchFamily="2" charset="-122"/>
                <a:cs typeface="宋体" panose="02010600030101010101" pitchFamily="2" charset="-122"/>
              </a:rPr>
              <a:t>）</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情感升华</a:t>
            </a:r>
            <a:r>
              <a:rPr lang="zh-CN" altLang="zh-CN" sz="26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600" b="1">
                <a:latin typeface="Times New Roman" panose="02020603050405020304" pitchFamily="18" charset="0"/>
                <a:ea typeface="楷体" panose="02010609060101010101" pitchFamily="49" charset="-122"/>
                <a:cs typeface="Times New Roman" panose="02020603050405020304" pitchFamily="18" charset="0"/>
              </a:rPr>
              <a:t>文化意义。</a:t>
            </a:r>
            <a:endParaRPr lang="zh-CN" altLang="zh-CN" sz="26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015339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TotalTime>
  <Words>710</Words>
  <Application>Microsoft Office PowerPoint</Application>
  <PresentationFormat>自定义</PresentationFormat>
  <Paragraphs>49</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374</cp:revision>
  <dcterms:created xsi:type="dcterms:W3CDTF">2020-11-06T05:24:00Z</dcterms:created>
  <dcterms:modified xsi:type="dcterms:W3CDTF">2025-06-30T09:02:50Z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